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rels" ContentType="application/vnd.openxmlformats-package.relationships+xml"/>
  <Default Extension="jpeg" ContentType="image/jpeg"/>
  <Default Extension="png" ContentType="image/png"/>
  <Default Extension="tif" ContentType="image/tif"/>
  <Default Extension="bmp" ContentType="image/bmp"/>
  <Default Extension="gif" ContentType="image/gi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media/image21.jpeg" ContentType="image/jpeg"/>
  <Override PartName="/ppt/media/image1.jpeg" ContentType="image/jpeg"/>
  <Override PartName="/ppt/presprops.xml" ContentType="application/vnd.openxmlformats-officedocument.presentationml.presProps+xml"/>
  <Override PartName="/ppt/slidelayouts/slidelayout7.xml" ContentType="application/vnd.openxmlformats-officedocument.presentationml.slideLayout+xml"/>
  <Override PartName="/ppt/media/image15.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media/image16.jpeg" ContentType="image/jpeg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image12.jpeg" ContentType="image/jpeg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8.jpeg" ContentType="image/jpeg"/>
  <Override PartName="/ppt/slides/slide7.xml" ContentType="application/vnd.openxmlformats-officedocument.presentationml.slide+xml"/>
  <Override PartName="/ppt/media/image9.jpeg" ContentType="image/jpe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7.jpeg" ContentType="image/jpeg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5.xml" ContentType="application/vnd.openxmlformats-officedocument.presentationml.slide+xml"/>
  <Override PartName="/ppt/media/image19.jpeg" ContentType="image/jpeg"/>
  <Override PartName="/ppt/slides/slide16.xml" ContentType="application/vnd.openxmlformats-officedocument.presentationml.slide+xml"/>
  <Override PartName="/ppt/media/image7.jpeg" ContentType="image/jpeg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8.xml" ContentType="application/vnd.openxmlformats-officedocument.presentationml.slide+xml"/>
  <Override PartName="/ppt/media/image10.jpeg" ContentType="image/jpeg"/>
  <Override PartName="/ppt/slidelayouts/slidelayout4.xml" ContentType="application/vnd.openxmlformats-officedocument.presentationml.slideLayout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22.jpeg" ContentType="image/jpeg"/>
  <Override PartName="/ppt/media/image2.jpeg" ContentType="image/jpeg"/>
  <Override PartName="/ppt/media/image23.jpeg" ContentType="image/jpeg"/>
  <Override PartName="/ppt/media/image3.jpeg" ContentType="image/jpeg"/>
  <Override PartName="/ppt/media/image24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11.jpeg" ContentType="image/jpeg"/>
  <Override PartName="/ppt/media/image13.jpeg" ContentType="image/jpeg"/>
  <Override PartName="/ppt/media/image14.jpeg" ContentType="image/jpeg"/>
  <Override PartName="/ppt/media/image18.jpeg" ContentType="image/jpeg"/>
  <Override PartName="/ppt/media/image20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20" y="120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92" name="Shape 92"/>
          <p:cNvSpPr>
            <a:spLocks noGrp="1" noEditPoints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 noEditPoints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 noEditPoints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>
            <a:spLocks noGrp="1" noEditPoints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>
            <a:spLocks noGrp="1" noEditPoints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>
            <a:spLocks noGrp="1" noEditPoints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>
            <a:spLocks noGrp="1" noEditPoints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Pct val="100000"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Pct val="100000"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Pct val="100000"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Pct val="100000"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Pct val="100000"/>
              <a:buFontTx/>
              <a:buNone/>
              <a:defRPr sz="2400" b="1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 noEditPoints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spcBef>
                <a:spcPts val="500"/>
              </a:spcBef>
              <a:buSzPct val="100000"/>
              <a:buFontTx/>
              <a:buNone/>
            </a:pPr>
          </a:p>
        </p:txBody>
      </p:sp>
      <p:sp>
        <p:nvSpPr>
          <p:cNvPr id="50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>
            <a:spLocks noGrp="1" noEditPoints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 noEditPoints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300"/>
              </a:spcBef>
              <a:buSzPct val="100000"/>
              <a:buFontTx/>
              <a:buNone/>
            </a:pPr>
          </a:p>
        </p:txBody>
      </p:sp>
      <p:sp>
        <p:nvSpPr>
          <p:cNvPr id="75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 noEditPoints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</a:p>
        </p:txBody>
      </p:sp>
      <p:sp>
        <p:nvSpPr>
          <p:cNvPr id="84" name="Body Level One…"/>
          <p:cNvSpPr>
            <a:spLocks noGrp="1" noEditPoints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Pct val="100000"/>
              <a:buFontTx/>
              <a:buNone/>
              <a:defRPr sz="1400"/>
            </a:lvl1pPr>
            <a:lvl2pPr marL="0" indent="457200">
              <a:spcBef>
                <a:spcPts val="300"/>
              </a:spcBef>
              <a:buSzPct val="100000"/>
              <a:buFontTx/>
              <a:buNone/>
              <a:defRPr sz="1400"/>
            </a:lvl2pPr>
            <a:lvl3pPr marL="0" indent="914400">
              <a:spcBef>
                <a:spcPts val="300"/>
              </a:spcBef>
              <a:buSzPct val="100000"/>
              <a:buFontTx/>
              <a:buNone/>
              <a:defRPr sz="1400"/>
            </a:lvl3pPr>
            <a:lvl4pPr marL="0" indent="1371600">
              <a:spcBef>
                <a:spcPts val="300"/>
              </a:spcBef>
              <a:buSzPct val="100000"/>
              <a:buFontTx/>
              <a:buNone/>
              <a:defRPr sz="1400"/>
            </a:lvl4pPr>
            <a:lvl5pPr marL="0" indent="1828800">
              <a:spcBef>
                <a:spcPts val="300"/>
              </a:spcBef>
              <a:buSzPct val="100000"/>
              <a:buFontTx/>
              <a:buNone/>
              <a:defRPr sz="14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10" Type="http://schemas.openxmlformats.org/officeDocument/2006/relationships/slideLayout" Target="../slideLayouts/slideLayout9.xml"/><Relationship Id="rId1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 noEditPoints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rIns="45719" anchor="ctr">
            <a:normAutofit fontScale="100000" lnSpcReduction="0"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rIns="45719">
            <a:normAutofit fontScale="100000" lnSpcReduction="0"/>
          </a:bodyPr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 noEditPoints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»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.png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3.jpeg"/><Relationship Id="rId8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>
            <a:spLocks noGrp="1" noEditPoints="1"/>
          </p:cNvSpPr>
          <p:nvPr>
            <p:ph type="ctrTitle"/>
          </p:nvPr>
        </p:nvSpPr>
        <p:spPr>
          <a:xfrm>
            <a:off x="251519" y="1412775"/>
            <a:ext cx="8568954" cy="1470026"/>
          </a:xfrm>
          <a:prstGeom prst="rect">
            <a:avLst/>
          </a:prstGeom>
        </p:spPr>
        <p:txBody>
          <a:bodyPr/>
          <a:lstStyle/>
          <a:p>
            <a:pPr defTabSz="566927"/>
            <a:r>
              <a:t>Payment Options</a:t>
            </a:r>
            <a:br/>
            <a:r>
              <a:t> for today’s Thrift and Gift Stores</a:t>
            </a:r>
            <a:br/>
          </a:p>
        </p:txBody>
      </p:sp>
      <p:sp>
        <p:nvSpPr>
          <p:cNvPr id="95" name="Subtitle 2"/>
          <p:cNvSpPr>
            <a:spLocks noGrp="1" noEditPoints="1"/>
          </p:cNvSpPr>
          <p:nvPr>
            <p:ph type="subTitle" sz="quarter" idx="1"/>
          </p:nvPr>
        </p:nvSpPr>
        <p:spPr>
          <a:xfrm>
            <a:off x="1403648" y="4293096"/>
            <a:ext cx="6400801" cy="1752601"/>
          </a:xfrm>
          <a:prstGeom prst="rect">
            <a:avLst/>
          </a:prstGeom>
        </p:spPr>
        <p:txBody>
          <a:bodyPr/>
          <a:lstStyle/>
          <a:p>
            <a:pPr defTabSz="905255">
              <a:lnSpc>
                <a:spcPct val="80000"/>
              </a:lnSpc>
              <a:spcBef>
                <a:spcPts val="600"/>
              </a:spcBef>
            </a:pPr>
            <a:r>
              <a:t>Kamloops, April 4-6 2022</a:t>
            </a:r>
          </a:p>
          <a:p>
            <a:pPr defTabSz="905255">
              <a:lnSpc>
                <a:spcPct val="80000"/>
              </a:lnSpc>
              <a:spcBef>
                <a:spcPts val="600"/>
              </a:spcBef>
            </a:pPr>
          </a:p>
          <a:p>
            <a:pPr defTabSz="905255">
              <a:lnSpc>
                <a:spcPct val="80000"/>
              </a:lnSpc>
              <a:spcBef>
                <a:spcPts val="600"/>
              </a:spcBef>
            </a:pPr>
            <a:r>
              <a:t>Karen Noon</a:t>
            </a:r>
          </a:p>
          <a:p>
            <a:pPr defTabSz="905255">
              <a:lnSpc>
                <a:spcPct val="80000"/>
              </a:lnSpc>
              <a:spcBef>
                <a:spcPts val="600"/>
              </a:spcBef>
            </a:pPr>
            <a:r>
              <a:t>Sunshine Coast Healthcare Auxiliary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04087"/>
            <a:r>
              <a:t>What we are seeing these days</a:t>
            </a:r>
            <a:br/>
          </a:p>
        </p:txBody>
      </p:sp>
      <p:sp>
        <p:nvSpPr>
          <p:cNvPr id="136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iPhones</a:t>
            </a:r>
          </a:p>
          <a:p>
            <a:r>
              <a:t>Google pay</a:t>
            </a:r>
          </a:p>
          <a:p>
            <a:r>
              <a:t>Apple Pay</a:t>
            </a:r>
          </a:p>
          <a:p>
            <a:r>
              <a:t>Apple Watch</a:t>
            </a:r>
          </a:p>
        </p:txBody>
      </p:sp>
      <p:pic>
        <p:nvPicPr>
          <p:cNvPr id="137" name="Content Placeholder 3" descr="Content Placeholder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67943" y="1196751"/>
            <a:ext cx="1728987" cy="1713587"/>
          </a:xfrm>
          <a:prstGeom prst="rect">
            <a:avLst/>
          </a:prstGeom>
        </p:spPr>
      </p:pic>
      <p:pic>
        <p:nvPicPr>
          <p:cNvPr id="138" name="Picture 5" descr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84908" y="4293096"/>
            <a:ext cx="1866324" cy="2232249"/>
          </a:xfrm>
          <a:prstGeom prst="rect">
            <a:avLst/>
          </a:prstGeom>
        </p:spPr>
      </p:pic>
      <p:pic>
        <p:nvPicPr>
          <p:cNvPr id="139" name="Picture 6" descr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13" y="4703478"/>
            <a:ext cx="3035219" cy="2131691"/>
          </a:xfrm>
          <a:prstGeom prst="rect">
            <a:avLst/>
          </a:prstGeom>
        </p:spPr>
      </p:pic>
      <p:pic>
        <p:nvPicPr>
          <p:cNvPr id="140" name="Picture 7" descr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80755" y="4286551"/>
            <a:ext cx="2575174" cy="2371503"/>
          </a:xfrm>
          <a:prstGeom prst="rect">
            <a:avLst/>
          </a:prstGeom>
        </p:spPr>
      </p:pic>
      <p:pic>
        <p:nvPicPr>
          <p:cNvPr id="141" name="Picture 8" descr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52451" y="2432892"/>
            <a:ext cx="2254438" cy="18602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>
            <a:spLocks noGrp="1" noEditPoints="1"/>
          </p:cNvSpPr>
          <p:nvPr>
            <p:ph type="title"/>
          </p:nvPr>
        </p:nvSpPr>
        <p:spPr>
          <a:xfrm>
            <a:off x="395536" y="260647"/>
            <a:ext cx="8229601" cy="936106"/>
          </a:xfrm>
          <a:prstGeom prst="rect">
            <a:avLst/>
          </a:prstGeom>
        </p:spPr>
        <p:txBody>
          <a:bodyPr/>
          <a:lstStyle/>
          <a:p>
            <a:pPr defTabSz="521208"/>
            <a:r>
              <a:t>The Square</a:t>
            </a:r>
            <a:br/>
          </a:p>
        </p:txBody>
      </p:sp>
      <p:sp>
        <p:nvSpPr>
          <p:cNvPr id="144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467543" y="764703"/>
            <a:ext cx="8229601" cy="485740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Point of sale system</a:t>
            </a:r>
          </a:p>
          <a:p>
            <a:pPr>
              <a:spcBef>
                <a:spcPts val="600"/>
              </a:spcBef>
            </a:pPr>
            <a:r>
              <a:t>Connect wirelessly to apple or android device (via Bluetooth)</a:t>
            </a:r>
          </a:p>
          <a:p>
            <a:pPr>
              <a:spcBef>
                <a:spcPts val="600"/>
              </a:spcBef>
            </a:pPr>
            <a:r>
              <a:t>Accept any type of payment (chip, pin, etc.)</a:t>
            </a:r>
          </a:p>
          <a:p>
            <a:pPr>
              <a:spcBef>
                <a:spcPts val="600"/>
              </a:spcBef>
            </a:pPr>
            <a:r>
              <a:t>Cost 2.56% for credit 10 cents per debit transaction</a:t>
            </a:r>
          </a:p>
          <a:p>
            <a:pPr>
              <a:spcBef>
                <a:spcPts val="600"/>
              </a:spcBef>
            </a:pPr>
            <a:r>
              <a:t>Take it anywhere</a:t>
            </a:r>
          </a:p>
        </p:txBody>
      </p:sp>
      <p:pic>
        <p:nvPicPr>
          <p:cNvPr id="145" name="Picture 4" descr="Pictur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12160" y="4077070"/>
            <a:ext cx="4171392" cy="2780930"/>
          </a:xfrm>
          <a:prstGeom prst="rect">
            <a:avLst/>
          </a:prstGeom>
        </p:spPr>
      </p:pic>
      <p:pic>
        <p:nvPicPr>
          <p:cNvPr id="146" name="Picture 3" descr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242" y="3788562"/>
            <a:ext cx="4117711" cy="30882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>
            <a:spLocks noGrp="1" noEditPoints="1"/>
          </p:cNvSpPr>
          <p:nvPr>
            <p:ph type="title"/>
          </p:nvPr>
        </p:nvSpPr>
        <p:spPr>
          <a:xfrm>
            <a:off x="5009" y="476672"/>
            <a:ext cx="8772963" cy="1224137"/>
          </a:xfrm>
          <a:prstGeom prst="rect">
            <a:avLst/>
          </a:prstGeom>
        </p:spPr>
        <p:txBody>
          <a:bodyPr/>
          <a:lstStyle/>
          <a:p>
            <a:pPr defTabSz="493776"/>
            <a:br/>
            <a:r>
              <a:t>DO YOU WANT TO INCREASE YOUR BUSINESS?</a:t>
            </a:r>
            <a:br/>
          </a:p>
        </p:txBody>
      </p:sp>
      <p:pic>
        <p:nvPicPr>
          <p:cNvPr id="149" name="Content Placeholder 3" descr="Content Placeholder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03755" y="2060848"/>
            <a:ext cx="6192689" cy="4104457"/>
          </a:xfrm>
          <a:prstGeom prst="rect">
            <a:avLst/>
          </a:prstGeom>
        </p:spPr>
      </p:pic>
      <p:pic>
        <p:nvPicPr>
          <p:cNvPr id="150" name="Picture 5" descr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99164" y="4676775"/>
            <a:ext cx="2220236" cy="21812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3" descr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6036452"/>
            <a:ext cx="1141039" cy="821548"/>
          </a:xfrm>
          <a:prstGeom prst="rect">
            <a:avLst/>
          </a:prstGeom>
        </p:spPr>
      </p:pic>
      <p:sp>
        <p:nvSpPr>
          <p:cNvPr id="153" name="TextBox 4"/>
          <p:cNvSpPr txBox="1"/>
          <p:nvPr/>
        </p:nvSpPr>
        <p:spPr>
          <a:xfrm>
            <a:off x="467543" y="1268760"/>
            <a:ext cx="4961891" cy="12090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7200" b="1">
                <a:solidFill>
                  <a:srgbClr val="0070C0"/>
                </a:solidFill>
              </a:defRPr>
            </a:lvl1pPr>
          </a:lstStyle>
          <a:p>
            <a:r>
              <a:t>QUESTIONS?</a:t>
            </a:r>
          </a:p>
        </p:txBody>
      </p:sp>
      <p:sp>
        <p:nvSpPr>
          <p:cNvPr id="154" name="TextBox 5"/>
          <p:cNvSpPr txBox="1"/>
          <p:nvPr/>
        </p:nvSpPr>
        <p:spPr>
          <a:xfrm>
            <a:off x="2160171" y="4245195"/>
            <a:ext cx="2221369" cy="6502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155" name="TextBox 6"/>
          <p:cNvSpPr txBox="1"/>
          <p:nvPr/>
        </p:nvSpPr>
        <p:spPr>
          <a:xfrm>
            <a:off x="3526090" y="5924005"/>
            <a:ext cx="951470" cy="5359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00B050"/>
                </a:solidFill>
              </a:defRPr>
            </a:lvl1pPr>
          </a:lstStyle>
          <a:p>
            <a:r>
              <a:t>Merci</a:t>
            </a:r>
          </a:p>
        </p:txBody>
      </p:sp>
      <p:sp>
        <p:nvSpPr>
          <p:cNvPr id="156" name="TextBox 7"/>
          <p:cNvSpPr txBox="1"/>
          <p:nvPr/>
        </p:nvSpPr>
        <p:spPr>
          <a:xfrm>
            <a:off x="4484718" y="5154955"/>
            <a:ext cx="1178407" cy="5359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t>Gracias</a:t>
            </a:r>
          </a:p>
        </p:txBody>
      </p:sp>
      <p:sp>
        <p:nvSpPr>
          <p:cNvPr id="157" name="TextBox 8"/>
          <p:cNvSpPr txBox="1"/>
          <p:nvPr/>
        </p:nvSpPr>
        <p:spPr>
          <a:xfrm>
            <a:off x="2210602" y="6237878"/>
            <a:ext cx="1032555" cy="5359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C00000"/>
                </a:solidFill>
              </a:defRPr>
            </a:lvl1pPr>
          </a:lstStyle>
          <a:p>
            <a:r>
              <a:t>Grazie</a:t>
            </a:r>
          </a:p>
        </p:txBody>
      </p:sp>
      <p:sp>
        <p:nvSpPr>
          <p:cNvPr id="158" name="TextBox 9"/>
          <p:cNvSpPr txBox="1"/>
          <p:nvPr/>
        </p:nvSpPr>
        <p:spPr>
          <a:xfrm>
            <a:off x="1368422" y="5484571"/>
            <a:ext cx="1879537" cy="5359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002060"/>
                </a:solidFill>
              </a:defRPr>
            </a:lvl1pPr>
          </a:lstStyle>
          <a:p>
            <a:r>
              <a:t>Vielen Dank</a:t>
            </a:r>
          </a:p>
        </p:txBody>
      </p:sp>
      <p:sp>
        <p:nvSpPr>
          <p:cNvPr id="159" name="TextBox 10"/>
          <p:cNvSpPr txBox="1"/>
          <p:nvPr/>
        </p:nvSpPr>
        <p:spPr>
          <a:xfrm>
            <a:off x="5756347" y="5662395"/>
            <a:ext cx="1705236" cy="559135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 rtl="1">
              <a:defRPr sz="2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>
                <a:latin typeface="+mj-lt"/>
                <a:ea typeface="+mj-ea"/>
                <a:cs typeface="+mj-cs"/>
                <a:sym typeface="Helvetica"/>
              </a:rPr>
              <a:t>شكرا جزيلا</a:t>
            </a:r>
          </a:p>
        </p:txBody>
      </p:sp>
      <p:sp>
        <p:nvSpPr>
          <p:cNvPr id="160" name="TextBox 11"/>
          <p:cNvSpPr txBox="1"/>
          <p:nvPr/>
        </p:nvSpPr>
        <p:spPr>
          <a:xfrm>
            <a:off x="5207815" y="6111151"/>
            <a:ext cx="2209786" cy="5359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1F497D"/>
                </a:solidFill>
              </a:defRPr>
            </a:lvl1pPr>
          </a:lstStyle>
          <a:p>
            <a:r>
              <a:t>Ευχαριστούμε</a:t>
            </a:r>
          </a:p>
        </p:txBody>
      </p:sp>
      <p:sp>
        <p:nvSpPr>
          <p:cNvPr id="161" name="TextBox 12"/>
          <p:cNvSpPr txBox="1"/>
          <p:nvPr/>
        </p:nvSpPr>
        <p:spPr>
          <a:xfrm>
            <a:off x="3523357" y="4792074"/>
            <a:ext cx="540133" cy="1107441"/>
          </a:xfrm>
          <a:prstGeom prst="rect">
            <a:avLst/>
          </a:prstGeom>
        </p:spPr>
        <p:txBody>
          <a:bodyPr wrap="none" lIns="45719" rIns="45719">
            <a:spAutoFit/>
          </a:bodyPr>
          <a:lstStyle/>
          <a:p>
            <a:r>
              <a:rPr>
                <a:latin typeface="+mj-lt"/>
                <a:ea typeface="+mj-ea"/>
                <a:cs typeface="+mj-cs"/>
                <a:sym typeface="Helvetica"/>
              </a:rPr>
              <a:t>谢</a:t>
            </a:r>
          </a:p>
          <a:p>
            <a:r>
              <a:rPr>
                <a:latin typeface="+mj-lt"/>
                <a:ea typeface="+mj-ea"/>
                <a:cs typeface="+mj-cs"/>
                <a:sym typeface="Helvetica"/>
              </a:rPr>
              <a:t>谢</a:t>
            </a:r>
          </a:p>
        </p:txBody>
      </p:sp>
      <p:sp>
        <p:nvSpPr>
          <p:cNvPr id="162" name="TextBox 13"/>
          <p:cNvSpPr txBox="1"/>
          <p:nvPr/>
        </p:nvSpPr>
        <p:spPr>
          <a:xfrm>
            <a:off x="645823" y="4751535"/>
            <a:ext cx="1132568" cy="5359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99694"/>
                </a:solidFill>
              </a:defRPr>
            </a:lvl1pPr>
          </a:lstStyle>
          <a:p>
            <a:r>
              <a:t>Дякую</a:t>
            </a:r>
          </a:p>
        </p:txBody>
      </p:sp>
      <p:sp>
        <p:nvSpPr>
          <p:cNvPr id="163" name="TextBox 14"/>
          <p:cNvSpPr txBox="1"/>
          <p:nvPr/>
        </p:nvSpPr>
        <p:spPr>
          <a:xfrm>
            <a:off x="6425539" y="5153137"/>
            <a:ext cx="2135329" cy="589280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>
                <a:latin typeface="+mj-lt"/>
                <a:ea typeface="+mj-ea"/>
                <a:cs typeface="+mj-cs"/>
                <a:sym typeface="Helvetica"/>
              </a:rPr>
              <a:t>धन्यवादधन्यवाद</a:t>
            </a:r>
          </a:p>
        </p:txBody>
      </p:sp>
      <p:pic>
        <p:nvPicPr>
          <p:cNvPr id="164" name="Picture 15" descr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09878" y="0"/>
            <a:ext cx="2806449" cy="51531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facebook-icon-free-15.jpg" descr="facebook-icon-free-15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4831" y="672226"/>
            <a:ext cx="2742420" cy="1584509"/>
          </a:xfrm>
          <a:prstGeom prst="rect">
            <a:avLst/>
          </a:prstGeom>
        </p:spPr>
      </p:pic>
      <p:pic>
        <p:nvPicPr>
          <p:cNvPr id="167" name="classic-twitter-icon.jpg" descr="classic-twitter-ic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15855" y="2622506"/>
            <a:ext cx="3245922" cy="1745780"/>
          </a:xfrm>
          <a:prstGeom prst="rect">
            <a:avLst/>
          </a:prstGeom>
        </p:spPr>
      </p:pic>
      <p:pic>
        <p:nvPicPr>
          <p:cNvPr id="168" name="Image 2022-03-14 at 10.30.jpg" descr="Image 2022-03-14 at 10.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48088" y="25400"/>
            <a:ext cx="2386769" cy="2368122"/>
          </a:xfrm>
          <a:prstGeom prst="rect">
            <a:avLst/>
          </a:prstGeom>
        </p:spPr>
      </p:pic>
      <p:sp>
        <p:nvSpPr>
          <p:cNvPr id="169" name="Social Media and YOU!"/>
          <p:cNvSpPr txBox="1"/>
          <p:nvPr/>
        </p:nvSpPr>
        <p:spPr>
          <a:xfrm>
            <a:off x="2715855" y="741680"/>
            <a:ext cx="3245922" cy="447041"/>
          </a:xfrm>
          <a:prstGeom prst="rect">
            <a:avLst/>
          </a:prstGeom>
        </p:spPr>
        <p:txBody>
          <a:bodyPr lIns="45719" rIns="45719">
            <a:spAutoFit/>
          </a:bodyPr>
          <a:lstStyle>
            <a:lvl1pPr>
              <a:defRPr sz="2300" b="1"/>
            </a:lvl1pPr>
          </a:lstStyle>
          <a:p>
            <a:r>
              <a:t>     Social Media and YOU!</a:t>
            </a:r>
          </a:p>
        </p:txBody>
      </p:sp>
      <p:sp>
        <p:nvSpPr>
          <p:cNvPr id="170" name="How to use social media to enhance your businesses."/>
          <p:cNvSpPr txBox="1"/>
          <p:nvPr/>
        </p:nvSpPr>
        <p:spPr>
          <a:xfrm>
            <a:off x="1991292" y="5466079"/>
            <a:ext cx="5594286" cy="396241"/>
          </a:xfrm>
          <a:prstGeom prst="rect">
            <a:avLst/>
          </a:prstGeom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How to use social media to enhance your businesses.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Body"/>
          <p:cNvSpPr>
            <a:spLocks noGrp="1" noEditPoints="1"/>
          </p:cNvSpPr>
          <p:nvPr>
            <p:ph type="body" idx="4294967295"/>
          </p:nvPr>
        </p:nvSpPr>
        <p:spPr>
          <a:xfrm>
            <a:off x="3943176" y="7896902"/>
            <a:ext cx="8229601" cy="5162104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73" name="The Sunshine Coast Healthcare Auxiliary primarily uses Facebook, Instagram"/>
          <p:cNvSpPr txBox="1"/>
          <p:nvPr/>
        </p:nvSpPr>
        <p:spPr>
          <a:xfrm>
            <a:off x="511126" y="436879"/>
            <a:ext cx="8560109" cy="396241"/>
          </a:xfrm>
          <a:prstGeom prst="rect">
            <a:avLst/>
          </a:prstGeom>
        </p:spPr>
        <p:txBody>
          <a:bodyPr lIns="45719" rIns="45719">
            <a:spAutoFit/>
          </a:bodyPr>
          <a:lstStyle>
            <a:lvl1pPr>
              <a:defRPr sz="2000" b="1"/>
            </a:lvl1pPr>
          </a:lstStyle>
          <a:p>
            <a:r>
              <a:t>The Sunshine Coast Healthcare Auxiliary primarily uses Facebook, Instagram</a:t>
            </a:r>
          </a:p>
        </p:txBody>
      </p:sp>
      <p:sp>
        <p:nvSpPr>
          <p:cNvPr id="174" name="and Twitter to reach our local community"/>
          <p:cNvSpPr txBox="1"/>
          <p:nvPr/>
        </p:nvSpPr>
        <p:spPr>
          <a:xfrm>
            <a:off x="2092642" y="853439"/>
            <a:ext cx="4463069" cy="3962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sz="2000" b="1"/>
            </a:lvl1pPr>
          </a:lstStyle>
          <a:p>
            <a:r>
              <a:t>and Twitter to reach our local community</a:t>
            </a:r>
          </a:p>
        </p:txBody>
      </p:sp>
      <p:pic>
        <p:nvPicPr>
          <p:cNvPr id="175" name="fullsizeoutput_4ac3.jpeg" descr="fullsizeoutput_4ac3.jpe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838493" y="2040419"/>
            <a:ext cx="2609882" cy="3481542"/>
          </a:xfrm>
          <a:prstGeom prst="rect">
            <a:avLst/>
          </a:prstGeom>
        </p:spPr>
      </p:pic>
      <p:pic>
        <p:nvPicPr>
          <p:cNvPr id="176" name="fullsizeoutput_4ac1.jpeg" descr="fullsizeoutput_4ac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900" y="2256385"/>
            <a:ext cx="4526800" cy="33934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Using Social Media"/>
          <p:cNvSpPr>
            <a:spLocks noGrp="1" noEditPoints="1"/>
          </p:cNvSpPr>
          <p:nvPr>
            <p:ph type="title" idx="4294967295"/>
          </p:nvPr>
        </p:nvSpPr>
        <p:spPr>
          <a:xfrm>
            <a:off x="457200" y="92074"/>
            <a:ext cx="8229600" cy="698551"/>
          </a:xfrm>
          <a:prstGeom prst="rect">
            <a:avLst/>
          </a:prstGeom>
        </p:spPr>
        <p:txBody>
          <a:bodyPr/>
          <a:lstStyle>
            <a:lvl1pPr defTabSz="813816">
              <a:defRPr sz="3916"/>
            </a:lvl1pPr>
          </a:lstStyle>
          <a:p>
            <a:r>
              <a:t>Using Social Media</a:t>
            </a:r>
          </a:p>
        </p:txBody>
      </p:sp>
      <p:sp>
        <p:nvSpPr>
          <p:cNvPr id="179" name="Use Social Media for Advertising, Promotion and Information Sharing"/>
          <p:cNvSpPr txBox="1"/>
          <p:nvPr/>
        </p:nvSpPr>
        <p:spPr>
          <a:xfrm>
            <a:off x="1473622" y="830580"/>
            <a:ext cx="6660206" cy="370841"/>
          </a:xfrm>
          <a:prstGeom prst="rect">
            <a:avLst/>
          </a:prstGeom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Use Social Media for Advertising, Promotion and Information Sharing</a:t>
            </a:r>
          </a:p>
        </p:txBody>
      </p:sp>
      <p:pic>
        <p:nvPicPr>
          <p:cNvPr id="180" name="fullsizeoutput_4abe.jpeg" descr="fullsizeoutput_4abe.jpe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177" y="1995621"/>
            <a:ext cx="4404590" cy="3301830"/>
          </a:xfrm>
          <a:prstGeom prst="rect">
            <a:avLst/>
          </a:prstGeom>
        </p:spPr>
      </p:pic>
      <p:pic>
        <p:nvPicPr>
          <p:cNvPr id="181" name="Image Gallery" descr="Image Gallery"/>
          <p:cNvPicPr>
            <a:picLocks noChangeAspect="1"/>
          </p:cNvPicPr>
          <p:nvPr/>
        </p:nvPicPr>
        <p:blipFill>
          <a:blip r:embed="rId2"/>
          <a:srcRect t="2421" b="2421"/>
          <a:stretch/>
        </p:blipFill>
        <p:spPr>
          <a:xfrm>
            <a:off x="5140225" y="1772741"/>
            <a:ext cx="3317975" cy="42015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fullsizeoutput_4abb.jpeg" descr="fullsizeoutput_4abb.jpe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2521" y="1536062"/>
            <a:ext cx="4401978" cy="3299872"/>
          </a:xfrm>
          <a:prstGeom prst="rect">
            <a:avLst/>
          </a:prstGeom>
        </p:spPr>
      </p:pic>
      <p:sp>
        <p:nvSpPr>
          <p:cNvPr id="184" name="Text"/>
          <p:cNvSpPr txBox="1"/>
          <p:nvPr/>
        </p:nvSpPr>
        <p:spPr>
          <a:xfrm>
            <a:off x="4331122" y="3243579"/>
            <a:ext cx="481756" cy="370841"/>
          </a:xfrm>
          <a:prstGeom prst="rect">
            <a:avLst/>
          </a:prstGeom>
        </p:spPr>
        <p:txBody>
          <a:bodyPr wrap="none" lIns="45719" rIns="45719">
            <a:spAutoFit/>
          </a:bodyPr>
          <a:lstStyle/>
          <a:p/>
        </p:txBody>
      </p:sp>
      <p:sp>
        <p:nvSpPr>
          <p:cNvPr id="185" name="Upcoming Events and Difficult Conversations"/>
          <p:cNvSpPr>
            <a:spLocks noGrp="1" noEditPoints="1"/>
          </p:cNvSpPr>
          <p:nvPr>
            <p:ph type="title" idx="4294967295"/>
          </p:nvPr>
        </p:nvSpPr>
        <p:spPr>
          <a:xfrm>
            <a:off x="647700" y="65682"/>
            <a:ext cx="7848600" cy="759372"/>
          </a:xfrm>
          <a:prstGeom prst="rect">
            <a:avLst/>
          </a:prstGeom>
        </p:spPr>
        <p:txBody>
          <a:bodyPr/>
          <a:lstStyle>
            <a:lvl1pPr>
              <a:defRPr sz="2500" b="1"/>
            </a:lvl1pPr>
          </a:lstStyle>
          <a:p>
            <a:r>
              <a:t>Upcoming Events and Difficult Conversations</a:t>
            </a:r>
          </a:p>
        </p:txBody>
      </p:sp>
      <p:pic>
        <p:nvPicPr>
          <p:cNvPr id="186" name="fullsizeoutput_4aba.jpeg" descr="fullsizeoutput_4aba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7521" y="2171062"/>
            <a:ext cx="4401978" cy="32998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elling Your More Expensive Treasures"/>
          <p:cNvSpPr>
            <a:spLocks noGrp="1" noEditPoints="1"/>
          </p:cNvSpPr>
          <p:nvPr>
            <p:ph type="title" idx="4294967295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/>
          <a:p>
            <a:r>
              <a:t>Selling Your More Expensive Treasures</a:t>
            </a:r>
          </a:p>
        </p:txBody>
      </p:sp>
      <p:pic>
        <p:nvPicPr>
          <p:cNvPr id="189" name="Image Gallery" descr="Image Gallery"/>
          <p:cNvPicPr>
            <a:picLocks noChangeAspect="1"/>
          </p:cNvPicPr>
          <p:nvPr/>
        </p:nvPicPr>
        <p:blipFill>
          <a:blip r:embed="rId1"/>
          <a:srcRect l="7490" r="7490"/>
          <a:stretch/>
        </p:blipFill>
        <p:spPr>
          <a:xfrm>
            <a:off x="4741564" y="1740197"/>
            <a:ext cx="3005436" cy="4358433"/>
          </a:xfrm>
          <a:prstGeom prst="rect">
            <a:avLst/>
          </a:prstGeom>
        </p:spPr>
      </p:pic>
      <p:pic>
        <p:nvPicPr>
          <p:cNvPr id="190" name="Image Gallery" descr="Image Gallery"/>
          <p:cNvPicPr>
            <a:picLocks noChangeAspect="1"/>
          </p:cNvPicPr>
          <p:nvPr/>
        </p:nvPicPr>
        <p:blipFill>
          <a:blip r:embed="rId2"/>
          <a:srcRect t="12919" b="12919"/>
          <a:stretch/>
        </p:blipFill>
        <p:spPr>
          <a:xfrm>
            <a:off x="44698" y="1750317"/>
            <a:ext cx="4028183" cy="39420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Our store has used Facebook Marketplace, EBay and Varage Sale"/>
          <p:cNvSpPr>
            <a:spLocks noGrp="1" noEditPoints="1"/>
          </p:cNvSpPr>
          <p:nvPr>
            <p:ph type="title" idx="4294967295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Our store has used Facebook Marketplace, EBay and Varage Sale</a:t>
            </a:r>
          </a:p>
        </p:txBody>
      </p:sp>
      <p:pic>
        <p:nvPicPr>
          <p:cNvPr id="193" name="Image Gallery" descr="Image Gallery"/>
          <p:cNvPicPr>
            <a:picLocks noChangeAspect="1"/>
          </p:cNvPicPr>
          <p:nvPr/>
        </p:nvPicPr>
        <p:blipFill>
          <a:blip r:embed="rId1"/>
          <a:srcRect t="10337" b="10337"/>
          <a:stretch/>
        </p:blipFill>
        <p:spPr>
          <a:xfrm>
            <a:off x="2564209" y="1603771"/>
            <a:ext cx="4365775" cy="49204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>
            <a:spLocks noGrp="1" noEditPoints="1"/>
          </p:cNvSpPr>
          <p:nvPr>
            <p:ph type="title"/>
          </p:nvPr>
        </p:nvSpPr>
        <p:spPr>
          <a:xfrm>
            <a:off x="323527" y="490662"/>
            <a:ext cx="8229601" cy="1282155"/>
          </a:xfrm>
          <a:prstGeom prst="rect">
            <a:avLst/>
          </a:prstGeom>
        </p:spPr>
        <p:txBody>
          <a:bodyPr/>
          <a:lstStyle/>
          <a:p>
            <a:pPr algn="l" defTabSz="731520"/>
            <a:r>
              <a:t>In the US, 9300 retail stores closed their doors in 2019.</a:t>
            </a:r>
            <a:br/>
            <a:r>
              <a:t>The trend is similar in Canada, to name a few:</a:t>
            </a:r>
            <a:br/>
            <a:r>
              <a:rPr i="1"/>
              <a:t> </a:t>
            </a:r>
            <a:br>
              <a:rPr i="1"/>
            </a:br>
          </a:p>
        </p:txBody>
      </p:sp>
      <p:sp>
        <p:nvSpPr>
          <p:cNvPr id="98" name="Content Placeholder 2"/>
          <p:cNvSpPr>
            <a:spLocks noGrp="1" noEditPoints="1"/>
          </p:cNvSpPr>
          <p:nvPr>
            <p:ph type="body" sz="half" idx="1"/>
          </p:nvPr>
        </p:nvSpPr>
        <p:spPr>
          <a:xfrm>
            <a:off x="323527" y="4725144"/>
            <a:ext cx="8424938" cy="157485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SzPct val="100000"/>
              <a:buNone/>
            </a:pPr>
            <a:r>
              <a:t>¿¿¿¿What were these stores doing wrong???? </a:t>
            </a:r>
          </a:p>
          <a:p>
            <a:pPr marL="0" indent="0" algn="ctr">
              <a:spcBef>
                <a:spcPts val="600"/>
              </a:spcBef>
              <a:buSzPct val="100000"/>
              <a:buNone/>
            </a:pPr>
            <a:r>
              <a:t>They did not meet their customers’ needs nor keep up with today’s technology </a:t>
            </a:r>
          </a:p>
        </p:txBody>
      </p:sp>
      <p:sp>
        <p:nvSpPr>
          <p:cNvPr id="99" name="TextBox 3"/>
          <p:cNvSpPr txBox="1"/>
          <p:nvPr/>
        </p:nvSpPr>
        <p:spPr>
          <a:xfrm>
            <a:off x="1042366" y="1295260"/>
            <a:ext cx="5689875" cy="3202941"/>
          </a:xfrm>
          <a:prstGeom prst="rect">
            <a:avLst/>
          </a:prstGeom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Char char="➢"/>
            </a:pPr>
            <a:r>
              <a:t>Zellers</a:t>
            </a:r>
          </a:p>
          <a:p>
            <a:pPr marL="285750" indent="-285750">
              <a:lnSpc>
                <a:spcPct val="150000"/>
              </a:lnSpc>
              <a:buSzPct val="100000"/>
              <a:buChar char="➢"/>
            </a:pPr>
            <a:r>
              <a:t>Sears  </a:t>
            </a:r>
          </a:p>
          <a:p>
            <a:pPr marL="285750" indent="-285750">
              <a:lnSpc>
                <a:spcPct val="150000"/>
              </a:lnSpc>
              <a:buSzPct val="100000"/>
              <a:buChar char="➢"/>
            </a:pPr>
            <a:r>
              <a:t>Home Outfitters    </a:t>
            </a:r>
          </a:p>
          <a:p>
            <a:pPr marL="285750" indent="-285750">
              <a:lnSpc>
                <a:spcPct val="150000"/>
              </a:lnSpc>
              <a:buSzPct val="100000"/>
              <a:buChar char="➢"/>
            </a:pPr>
            <a:r>
              <a:t>Victoria’s Secret  </a:t>
            </a:r>
          </a:p>
          <a:p>
            <a:pPr marL="285750" indent="-285750">
              <a:lnSpc>
                <a:spcPct val="150000"/>
              </a:lnSpc>
              <a:buSzPct val="100000"/>
              <a:buChar char="➢"/>
            </a:pPr>
            <a:r>
              <a:t>Kmart   </a:t>
            </a:r>
          </a:p>
        </p:txBody>
      </p:sp>
      <p:pic>
        <p:nvPicPr>
          <p:cNvPr id="100" name="Picture 4" descr="Pictur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532763" y="1374650"/>
            <a:ext cx="1619251" cy="590551"/>
          </a:xfrm>
          <a:prstGeom prst="rect">
            <a:avLst/>
          </a:prstGeom>
        </p:spPr>
      </p:pic>
      <p:pic>
        <p:nvPicPr>
          <p:cNvPr id="101" name="Picture 5" descr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32763" y="1965200"/>
            <a:ext cx="1632398" cy="743720"/>
          </a:xfrm>
          <a:prstGeom prst="rect">
            <a:avLst/>
          </a:prstGeom>
        </p:spPr>
      </p:pic>
      <p:pic>
        <p:nvPicPr>
          <p:cNvPr id="102" name="Picture 6" descr="Picture 6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32763" y="2568371"/>
            <a:ext cx="1684542" cy="710953"/>
          </a:xfrm>
          <a:prstGeom prst="rect">
            <a:avLst/>
          </a:prstGeom>
        </p:spPr>
      </p:pic>
      <p:pic>
        <p:nvPicPr>
          <p:cNvPr id="103" name="Picture 7" descr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54194" y="3436199"/>
            <a:ext cx="2263111" cy="489969"/>
          </a:xfrm>
          <a:prstGeom prst="rect">
            <a:avLst/>
          </a:prstGeom>
        </p:spPr>
      </p:pic>
      <p:pic>
        <p:nvPicPr>
          <p:cNvPr id="104" name="Picture 8" descr="Picture 8">
            <a:hlinkClick r:id="rId3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00863" y="3909667"/>
            <a:ext cx="1062355" cy="642769"/>
          </a:xfrm>
          <a:prstGeom prst="rect">
            <a:avLst/>
          </a:prstGeom>
        </p:spPr>
      </p:pic>
      <p:pic>
        <p:nvPicPr>
          <p:cNvPr id="105" name="Picture 9" descr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96336" y="0"/>
            <a:ext cx="1525334" cy="16699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Be creative, have fun!"/>
          <p:cNvSpPr>
            <a:spLocks noGrp="1" noEditPoints="1"/>
          </p:cNvSpPr>
          <p:nvPr>
            <p:ph type="body" idx="4294967295"/>
          </p:nvPr>
        </p:nvSpPr>
        <p:spPr>
          <a:xfrm>
            <a:off x="292100" y="1346200"/>
            <a:ext cx="8229600" cy="5257800"/>
          </a:xfrm>
          <a:prstGeom prst="rect">
            <a:avLst/>
          </a:prstGeom>
        </p:spPr>
        <p:txBody>
          <a:bodyPr/>
          <a:lstStyle/>
          <a:p>
            <a:r>
              <a:t>Be creative, have fun! </a:t>
            </a:r>
          </a:p>
        </p:txBody>
      </p:sp>
      <p:pic>
        <p:nvPicPr>
          <p:cNvPr id="196" name="Image Gallery" descr="Image Gallery"/>
          <p:cNvPicPr>
            <a:picLocks noChangeAspect="1"/>
          </p:cNvPicPr>
          <p:nvPr/>
        </p:nvPicPr>
        <p:blipFill>
          <a:blip r:embed="rId1"/>
          <a:srcRect t="9800" b="9800"/>
          <a:stretch/>
        </p:blipFill>
        <p:spPr>
          <a:xfrm>
            <a:off x="4879330" y="1662608"/>
            <a:ext cx="3305225" cy="4294784"/>
          </a:xfrm>
          <a:prstGeom prst="rect">
            <a:avLst/>
          </a:prstGeom>
        </p:spPr>
      </p:pic>
      <p:pic>
        <p:nvPicPr>
          <p:cNvPr id="197" name="Image Gallery" descr="Image Gallery"/>
          <p:cNvPicPr>
            <a:picLocks noChangeAspect="1"/>
          </p:cNvPicPr>
          <p:nvPr/>
        </p:nvPicPr>
        <p:blipFill>
          <a:blip r:embed="rId2"/>
          <a:srcRect t="8121" b="8121"/>
          <a:stretch/>
        </p:blipFill>
        <p:spPr>
          <a:xfrm>
            <a:off x="977900" y="2064171"/>
            <a:ext cx="2869704" cy="3964584"/>
          </a:xfrm>
          <a:prstGeom prst="rect">
            <a:avLst/>
          </a:prstGeom>
        </p:spPr>
      </p:pic>
      <p:sp>
        <p:nvSpPr>
          <p:cNvPr id="198" name="The best thing about Social Media?…"/>
          <p:cNvSpPr>
            <a:spLocks noGrp="1" noEditPoints="1"/>
          </p:cNvSpPr>
          <p:nvPr>
            <p:ph type="title" idx="4294967295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/>
          <a:p>
            <a:r>
              <a:t>The best thing about Social Media?</a:t>
            </a:r>
          </a:p>
          <a:p>
            <a:r>
              <a:t>It’s FREE!!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95527"/>
            <a:r>
              <a:t>Technology in our everyday lives.</a:t>
            </a:r>
            <a:br/>
          </a:p>
        </p:txBody>
      </p:sp>
      <p:sp>
        <p:nvSpPr>
          <p:cNvPr id="108" name="Content Placeholder 2"/>
          <p:cNvSpPr>
            <a:spLocks noGrp="1" noEditPoints="1"/>
          </p:cNvSpPr>
          <p:nvPr>
            <p:ph type="body" sz="half" idx="1"/>
          </p:nvPr>
        </p:nvSpPr>
        <p:spPr>
          <a:xfrm>
            <a:off x="457199" y="1600200"/>
            <a:ext cx="4762874" cy="45259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Pct val="100000"/>
              <a:buNone/>
            </a:pPr>
            <a:r>
              <a:t>Who has used recently?:</a:t>
            </a:r>
            <a:endParaRPr sz="2700"/>
          </a:p>
          <a:p>
            <a:pPr>
              <a:lnSpc>
                <a:spcPct val="80000"/>
              </a:lnSpc>
              <a:spcBef>
                <a:spcPts val="600"/>
              </a:spcBef>
            </a:pP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ATM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Debit card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Credit card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Email - Text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Smartphone or Smartwatch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Computer or tablet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Gets bills via email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Tx/>
              <a:buChar char="➢"/>
            </a:pPr>
            <a:r>
              <a:t>Electronic funds transfer</a:t>
            </a:r>
          </a:p>
        </p:txBody>
      </p:sp>
      <p:pic>
        <p:nvPicPr>
          <p:cNvPr id="109" name="Picture 1" descr="Picture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15814" y="4728955"/>
            <a:ext cx="3240361" cy="21290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95527"/>
            <a:r>
              <a:t>Spending statistics</a:t>
            </a:r>
            <a:br/>
          </a:p>
        </p:txBody>
      </p:sp>
      <p:sp>
        <p:nvSpPr>
          <p:cNvPr id="112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395536" y="1268759"/>
            <a:ext cx="8229601" cy="489654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70% prefer card payments over cash (54% use debit cards 26% credit cards)</a:t>
            </a:r>
          </a:p>
          <a:p>
            <a:pPr>
              <a:spcBef>
                <a:spcPts val="600"/>
              </a:spcBef>
            </a:pPr>
            <a:r>
              <a:t>This is mainly due to the convenience but also because it is the NORM for retailers to accept them</a:t>
            </a:r>
          </a:p>
          <a:p>
            <a:pPr>
              <a:spcBef>
                <a:spcPts val="600"/>
              </a:spcBef>
            </a:pPr>
            <a:r>
              <a:t>Mobile payments are experiencing rapid growth</a:t>
            </a:r>
          </a:p>
          <a:p>
            <a:pPr>
              <a:spcBef>
                <a:spcPts val="600"/>
              </a:spcBef>
            </a:pPr>
            <a:r>
              <a:t>More consumers will be using mobile payments for in-store retail</a:t>
            </a:r>
          </a:p>
          <a:p>
            <a:pPr>
              <a:spcBef>
                <a:spcPts val="600"/>
              </a:spcBef>
            </a:pPr>
            <a:r>
              <a:t>It is projected that by 2024, cash will account for less than 10% of in-store purchases</a:t>
            </a:r>
          </a:p>
        </p:txBody>
      </p:sp>
      <p:pic>
        <p:nvPicPr>
          <p:cNvPr id="113" name="Picture 2" descr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03848" y="5443842"/>
            <a:ext cx="2520281" cy="14141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/>
          <p:cNvSpPr>
            <a:spLocks noGrp="1" noEditPoints="1"/>
          </p:cNvSpPr>
          <p:nvPr>
            <p:ph type="title"/>
          </p:nvPr>
        </p:nvSpPr>
        <p:spPr>
          <a:xfrm>
            <a:off x="395536" y="692695"/>
            <a:ext cx="8229601" cy="1143001"/>
          </a:xfrm>
          <a:prstGeom prst="rect">
            <a:avLst/>
          </a:prstGeom>
        </p:spPr>
        <p:txBody>
          <a:bodyPr/>
          <a:lstStyle/>
          <a:p>
            <a:pPr defTabSz="795527"/>
            <a:r>
              <a:t>Why accept other payment methods ?</a:t>
            </a:r>
            <a:br/>
          </a:p>
        </p:txBody>
      </p:sp>
      <p:sp>
        <p:nvSpPr>
          <p:cNvPr id="116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467543" y="1772816"/>
            <a:ext cx="8229601" cy="4525963"/>
          </a:xfrm>
          <a:prstGeom prst="rect">
            <a:avLst/>
          </a:prstGeom>
        </p:spPr>
        <p:txBody>
          <a:bodyPr/>
          <a:lstStyle/>
          <a:p>
            <a:r>
              <a:t>To keep pace with consumers and competitors</a:t>
            </a:r>
          </a:p>
          <a:p>
            <a:r>
              <a:t>Give your store authenticity</a:t>
            </a:r>
          </a:p>
          <a:p>
            <a:r>
              <a:t>Increase your sales!</a:t>
            </a:r>
          </a:p>
          <a:p>
            <a:r>
              <a:t>Deposit to your bank account automatically, faster and accurately </a:t>
            </a:r>
          </a:p>
        </p:txBody>
      </p:sp>
      <p:pic>
        <p:nvPicPr>
          <p:cNvPr id="117" name="Picture 3" descr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16216" y="4941168"/>
            <a:ext cx="2827784" cy="17750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>
            <a:spLocks noGrp="1" noEditPoints="1"/>
          </p:cNvSpPr>
          <p:nvPr>
            <p:ph type="title"/>
          </p:nvPr>
        </p:nvSpPr>
        <p:spPr>
          <a:xfrm>
            <a:off x="539551" y="332656"/>
            <a:ext cx="8229601" cy="1143001"/>
          </a:xfrm>
          <a:prstGeom prst="rect">
            <a:avLst/>
          </a:prstGeom>
        </p:spPr>
        <p:txBody>
          <a:bodyPr/>
          <a:lstStyle/>
          <a:p>
            <a:pPr defTabSz="749808"/>
            <a:r>
              <a:t>Sunshine Coast Healthcare Auxiliary Thrift Store </a:t>
            </a:r>
            <a:br/>
          </a:p>
        </p:txBody>
      </p:sp>
      <p:sp>
        <p:nvSpPr>
          <p:cNvPr id="120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395536" y="1196752"/>
            <a:ext cx="8229601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Annual sales pre-pandemic $600,000 (growth ~10% per year)</a:t>
            </a:r>
          </a:p>
          <a:p>
            <a:pPr>
              <a:spcBef>
                <a:spcPts val="600"/>
              </a:spcBef>
            </a:pPr>
            <a:r>
              <a:t>Only one cash register</a:t>
            </a:r>
          </a:p>
          <a:p>
            <a:pPr>
              <a:spcBef>
                <a:spcPts val="600"/>
              </a:spcBef>
            </a:pPr>
            <a:r>
              <a:t>Open 10 - 3, 5 days per week</a:t>
            </a:r>
          </a:p>
          <a:p>
            <a:pPr>
              <a:spcBef>
                <a:spcPts val="600"/>
              </a:spcBef>
            </a:pPr>
            <a:r>
              <a:t>Started accepting credit and debit 6 years ago</a:t>
            </a:r>
          </a:p>
          <a:p>
            <a:pPr>
              <a:spcBef>
                <a:spcPts val="600"/>
              </a:spcBef>
            </a:pPr>
            <a:r>
              <a:t>Purchased “The Square” for use in offsite sales</a:t>
            </a:r>
          </a:p>
          <a:p>
            <a:pPr>
              <a:spcBef>
                <a:spcPts val="600"/>
              </a:spcBef>
            </a:pPr>
            <a:r>
              <a:t>Upgraded POS machine 3 years ago to accept </a:t>
            </a:r>
            <a:r>
              <a:rPr i="1"/>
              <a:t>tap</a:t>
            </a:r>
            <a:r>
              <a:t> and </a:t>
            </a:r>
            <a:r>
              <a:rPr i="1"/>
              <a:t>mobile payments </a:t>
            </a:r>
          </a:p>
          <a:p>
            <a:r>
              <a:t>Minimum debit/credit payment accepted $</a:t>
            </a:r>
            <a:r>
              <a:rPr sz="3200"/>
              <a:t>5</a:t>
            </a:r>
          </a:p>
        </p:txBody>
      </p:sp>
      <p:pic>
        <p:nvPicPr>
          <p:cNvPr id="121" name="Picture 3" descr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04248" y="5373215"/>
            <a:ext cx="2349335" cy="14847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95527"/>
            <a:r>
              <a:t>Sales statistics from our store</a:t>
            </a:r>
            <a:br/>
          </a:p>
        </p:txBody>
      </p:sp>
      <p:sp>
        <p:nvSpPr>
          <p:cNvPr id="124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Average 38-40% of monthly sales are run through POS system</a:t>
            </a:r>
          </a:p>
          <a:p>
            <a:r>
              <a:t>Credit, debit and mobile payments.</a:t>
            </a:r>
          </a:p>
          <a:p>
            <a:r>
              <a:t>Average $ transaction $7.83</a:t>
            </a:r>
          </a:p>
          <a:p>
            <a:r>
              <a:t>210 to 330 transactions/day</a:t>
            </a:r>
          </a:p>
          <a:p>
            <a:r>
              <a:t>Highest Sales/SqFt on the Sunshine Coast </a:t>
            </a:r>
          </a:p>
        </p:txBody>
      </p:sp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164288" y="4863355"/>
            <a:ext cx="1979713" cy="19797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>
            <a:spLocks noGrp="1" noEditPoints="1"/>
          </p:cNvSpPr>
          <p:nvPr>
            <p:ph type="title"/>
          </p:nvPr>
        </p:nvSpPr>
        <p:spPr>
          <a:xfrm>
            <a:off x="395536" y="620687"/>
            <a:ext cx="8229601" cy="1296146"/>
          </a:xfrm>
          <a:prstGeom prst="rect">
            <a:avLst/>
          </a:prstGeom>
        </p:spPr>
        <p:txBody>
          <a:bodyPr/>
          <a:lstStyle/>
          <a:p>
            <a:r>
              <a:t>E-payments cost vs. benefits</a:t>
            </a:r>
            <a:br/>
          </a:p>
        </p:txBody>
      </p:sp>
      <p:sp>
        <p:nvSpPr>
          <p:cNvPr id="128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467543" y="1988840"/>
            <a:ext cx="8229601" cy="4425356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80000"/>
              </a:lnSpc>
              <a:spcBef>
                <a:spcPts val="600"/>
              </a:spcBef>
              <a:buSzPct val="100000"/>
              <a:buNone/>
            </a:pPr>
            <a:r>
              <a:t>Average cost per transaction: is 1.5 to 3%</a:t>
            </a:r>
            <a:br/>
            <a:endParaRPr>
              <a:solidFill>
                <a:srgbClr val="215968"/>
              </a:solidFill>
            </a:endParaRPr>
          </a:p>
          <a:p>
            <a:pPr marL="0" indent="0" defTabSz="905255">
              <a:lnSpc>
                <a:spcPct val="80000"/>
              </a:lnSpc>
              <a:spcBef>
                <a:spcPts val="600"/>
              </a:spcBef>
              <a:buSzPct val="100000"/>
              <a:buNone/>
            </a:pPr>
            <a:r>
              <a:t>Benefits:</a:t>
            </a:r>
          </a:p>
          <a:p>
            <a:pPr marL="735520" lvl="1" indent="-282892" defTabSz="905255">
              <a:lnSpc>
                <a:spcPct val="80000"/>
              </a:lnSpc>
              <a:spcBef>
                <a:spcPts val="500"/>
              </a:spcBef>
            </a:pPr>
            <a:r>
              <a:t>Customer convenience</a:t>
            </a:r>
          </a:p>
          <a:p>
            <a:pPr marL="735520" lvl="1" indent="-282892" defTabSz="905255">
              <a:lnSpc>
                <a:spcPct val="80000"/>
              </a:lnSpc>
              <a:spcBef>
                <a:spcPts val="800"/>
              </a:spcBef>
            </a:pPr>
            <a:r>
              <a:t>50% of customers who cannot use preferred payment method </a:t>
            </a:r>
            <a:r>
              <a:rPr sz="3564" i="1"/>
              <a:t>abandon</a:t>
            </a:r>
            <a:r>
              <a:t> their purchase</a:t>
            </a:r>
          </a:p>
          <a:p>
            <a:pPr marL="735520" lvl="1" indent="-282892" defTabSz="905255">
              <a:lnSpc>
                <a:spcPct val="80000"/>
              </a:lnSpc>
              <a:spcBef>
                <a:spcPts val="800"/>
              </a:spcBef>
            </a:pPr>
            <a:r>
              <a:t>Customers spend </a:t>
            </a:r>
            <a:r>
              <a:rPr sz="3564" i="1"/>
              <a:t>more</a:t>
            </a:r>
            <a:r>
              <a:t> when paying with credit/debit vs cash!</a:t>
            </a:r>
          </a:p>
          <a:p>
            <a:pPr marL="735520" lvl="1" indent="-282892" defTabSz="905255">
              <a:lnSpc>
                <a:spcPct val="80000"/>
              </a:lnSpc>
              <a:spcBef>
                <a:spcPts val="800"/>
              </a:spcBef>
            </a:pPr>
            <a:r>
              <a:t>You may be leaving </a:t>
            </a:r>
            <a:r>
              <a:rPr sz="3564" i="1"/>
              <a:t>revenue unrealized</a:t>
            </a:r>
          </a:p>
          <a:p>
            <a:pPr marL="735520" lvl="1" indent="-282892" defTabSz="905255">
              <a:lnSpc>
                <a:spcPct val="80000"/>
              </a:lnSpc>
              <a:spcBef>
                <a:spcPts val="500"/>
              </a:spcBef>
            </a:pPr>
            <a:r>
              <a:t>Customer security (tap feature)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>
            <a:spLocks noGrp="1" noEditPoints="1"/>
          </p:cNvSpPr>
          <p:nvPr>
            <p:ph type="title"/>
          </p:nvPr>
        </p:nvSpPr>
        <p:spPr>
          <a:xfrm>
            <a:off x="2123727" y="620687"/>
            <a:ext cx="6923114" cy="706091"/>
          </a:xfrm>
          <a:prstGeom prst="rect">
            <a:avLst/>
          </a:prstGeom>
        </p:spPr>
        <p:txBody>
          <a:bodyPr/>
          <a:lstStyle>
            <a:lvl1pPr defTabSz="475487">
              <a:defRPr sz="2027"/>
            </a:lvl1pPr>
          </a:lstStyle>
          <a:p>
            <a:br/>
          </a:p>
        </p:txBody>
      </p:sp>
      <p:sp>
        <p:nvSpPr>
          <p:cNvPr id="131" name="Content Placeholder 2"/>
          <p:cNvSpPr>
            <a:spLocks noGrp="1" noEditPoints="1"/>
          </p:cNvSpPr>
          <p:nvPr>
            <p:ph type="body" idx="1"/>
          </p:nvPr>
        </p:nvSpPr>
        <p:spPr>
          <a:xfrm>
            <a:off x="467543" y="1988840"/>
            <a:ext cx="8229601" cy="4525963"/>
          </a:xfrm>
          <a:prstGeom prst="rect">
            <a:avLst/>
          </a:prstGeom>
        </p:spPr>
        <p:txBody>
          <a:bodyPr/>
          <a:lstStyle/>
          <a:p>
            <a:r>
              <a:t>New methods and technologies challenge our volunteers</a:t>
            </a:r>
          </a:p>
          <a:p>
            <a:r>
              <a:t>Your staff may be hesitant, or even reluctant (demographics!)</a:t>
            </a:r>
          </a:p>
          <a:p>
            <a:r>
              <a:t>Can you teach an old dog </a:t>
            </a:r>
          </a:p>
          <a:p>
            <a:pPr marL="0" indent="0">
              <a:buSzPct val="100000"/>
              <a:buNone/>
            </a:pPr>
            <a:r>
              <a:t>    new tricks? ☺</a:t>
            </a:r>
          </a:p>
        </p:txBody>
      </p:sp>
      <p:pic>
        <p:nvPicPr>
          <p:cNvPr id="132" name="Picture 3" descr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074" y="16839"/>
            <a:ext cx="3744418" cy="2092045"/>
          </a:xfrm>
          <a:prstGeom prst="rect">
            <a:avLst/>
          </a:prstGeom>
        </p:spPr>
      </p:pic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0232" y="3674478"/>
            <a:ext cx="2474691" cy="31835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Communications Director</cp:lastModifiedBy>
  <dcterms:modified xsi:type="dcterms:W3CDTF">2022-04-04T05:37:24Z</dcterms:modified>
</cp:coreProperties>
</file>